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24"/>
  </p:notesMasterIdLst>
  <p:sldIdLst>
    <p:sldId id="281" r:id="rId2"/>
    <p:sldId id="267" r:id="rId3"/>
    <p:sldId id="279" r:id="rId4"/>
    <p:sldId id="278" r:id="rId5"/>
    <p:sldId id="27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82" r:id="rId14"/>
    <p:sldId id="283" r:id="rId15"/>
    <p:sldId id="296" r:id="rId16"/>
    <p:sldId id="297" r:id="rId17"/>
    <p:sldId id="298" r:id="rId18"/>
    <p:sldId id="284" r:id="rId19"/>
    <p:sldId id="285" r:id="rId20"/>
    <p:sldId id="287" r:id="rId21"/>
    <p:sldId id="29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5"/>
    <p:restoredTop sz="94729"/>
  </p:normalViewPr>
  <p:slideViewPr>
    <p:cSldViewPr snapToGrid="0" snapToObjects="1">
      <p:cViewPr>
        <p:scale>
          <a:sx n="85" d="100"/>
          <a:sy n="85" d="100"/>
        </p:scale>
        <p:origin x="-632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dlebert/Dropbox%20(Personal)/St.%20Jacobs%20BIA/St%20Jacobs%20BIA%20Budget%20-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23-3F46-8ECF-3ACF16575D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23-3F46-8ECF-3ACF16575DA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23-3F46-8ECF-3ACF16575D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23-3F46-8ECF-3ACF16575D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'2019'!$B$19:$B$22</c:f>
              <c:strCache>
                <c:ptCount val="4"/>
                <c:pt idx="0">
                  <c:v>Beautification</c:v>
                </c:pt>
                <c:pt idx="1">
                  <c:v>Events</c:v>
                </c:pt>
                <c:pt idx="2">
                  <c:v>Marketing</c:v>
                </c:pt>
                <c:pt idx="3">
                  <c:v>Administration</c:v>
                </c:pt>
              </c:strCache>
            </c:strRef>
          </c:cat>
          <c:val>
            <c:numRef>
              <c:f>'2019'!$C$19:$C$22</c:f>
              <c:numCache>
                <c:formatCode>_(* #,##0_);_(* \(#,##0\);_(* "-"??_);_(@_)</c:formatCode>
                <c:ptCount val="4"/>
                <c:pt idx="0">
                  <c:v>62821.07</c:v>
                </c:pt>
                <c:pt idx="1">
                  <c:v>23664.38</c:v>
                </c:pt>
                <c:pt idx="2">
                  <c:v>28000.0</c:v>
                </c:pt>
                <c:pt idx="3">
                  <c:v>43460.0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823-3F46-8ECF-3ACF16575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D5AF4-B222-0E41-8CFF-35661E5446D2}" type="datetimeFigureOut">
              <a:rPr lang="en-US" smtClean="0"/>
              <a:t>19-02-19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3D8BF-7D95-2941-BD0D-0CF29986B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3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066C-14C5-314C-AE88-CE83C3DD5C54}" type="datetimeFigureOut">
              <a:rPr lang="en-US" smtClean="0"/>
              <a:t>19-02-19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A125-149C-C740-94BB-B3055C293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1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066C-14C5-314C-AE88-CE83C3DD5C54}" type="datetimeFigureOut">
              <a:rPr lang="en-US" smtClean="0"/>
              <a:t>19-02-19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A125-149C-C740-94BB-B3055C293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3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066C-14C5-314C-AE88-CE83C3DD5C54}" type="datetimeFigureOut">
              <a:rPr lang="en-US" smtClean="0"/>
              <a:t>19-02-19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A125-149C-C740-94BB-B3055C293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8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066C-14C5-314C-AE88-CE83C3DD5C54}" type="datetimeFigureOut">
              <a:rPr lang="en-US" smtClean="0"/>
              <a:t>19-02-19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A125-149C-C740-94BB-B3055C293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5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066C-14C5-314C-AE88-CE83C3DD5C54}" type="datetimeFigureOut">
              <a:rPr lang="en-US" smtClean="0"/>
              <a:t>19-02-19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A125-149C-C740-94BB-B3055C293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5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066C-14C5-314C-AE88-CE83C3DD5C54}" type="datetimeFigureOut">
              <a:rPr lang="en-US" smtClean="0"/>
              <a:t>19-02-19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A125-149C-C740-94BB-B3055C293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1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066C-14C5-314C-AE88-CE83C3DD5C54}" type="datetimeFigureOut">
              <a:rPr lang="en-US" smtClean="0"/>
              <a:t>19-02-19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A125-149C-C740-94BB-B3055C293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066C-14C5-314C-AE88-CE83C3DD5C54}" type="datetimeFigureOut">
              <a:rPr lang="en-US" smtClean="0"/>
              <a:t>19-02-19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A125-149C-C740-94BB-B3055C293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066C-14C5-314C-AE88-CE83C3DD5C54}" type="datetimeFigureOut">
              <a:rPr lang="en-US" smtClean="0"/>
              <a:t>19-02-19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A125-149C-C740-94BB-B3055C293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1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066C-14C5-314C-AE88-CE83C3DD5C54}" type="datetimeFigureOut">
              <a:rPr lang="en-US" smtClean="0"/>
              <a:t>19-02-19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A125-149C-C740-94BB-B3055C293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066C-14C5-314C-AE88-CE83C3DD5C54}" type="datetimeFigureOut">
              <a:rPr lang="en-US" smtClean="0"/>
              <a:t>19-02-19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A125-149C-C740-94BB-B3055C293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3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5066C-14C5-314C-AE88-CE83C3DD5C54}" type="datetimeFigureOut">
              <a:rPr lang="en-US" smtClean="0"/>
              <a:t>19-02-19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A125-149C-C740-94BB-B3055C293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0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6.emf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jacobsvillage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5.emf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404" y="425868"/>
            <a:ext cx="4667436" cy="3174585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St. Jacobs BIA Annual General Meeting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1482" y="3886200"/>
            <a:ext cx="5088358" cy="1752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Tuesday, February 19</a:t>
            </a:r>
            <a:r>
              <a:rPr lang="en-US" baseline="30000" dirty="0" smtClean="0"/>
              <a:t>th</a:t>
            </a:r>
            <a:r>
              <a:rPr lang="en-US" dirty="0" smtClean="0"/>
              <a:t>, 2019, 6:00pm</a:t>
            </a:r>
          </a:p>
          <a:p>
            <a:pPr algn="r"/>
            <a:r>
              <a:rPr lang="en-US" dirty="0" smtClean="0"/>
              <a:t>Block Three Brewing Co</a:t>
            </a:r>
            <a:endParaRPr lang="en-US" dirty="0"/>
          </a:p>
        </p:txBody>
      </p:sp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2" y="425868"/>
            <a:ext cx="58293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4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45E31-1F9E-B648-8CD3-29E86AC4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Treasurers’ </a:t>
            </a:r>
            <a:r>
              <a:rPr lang="en-US" b="1" dirty="0" smtClean="0"/>
              <a:t>Report: 2019 </a:t>
            </a:r>
            <a:r>
              <a:rPr lang="en-US" b="1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D3AD27-518E-2742-B449-EA56E16B5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Overview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41697647-7BAC-7144-838C-1F02DFE41C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756188"/>
              </p:ext>
            </p:extLst>
          </p:nvPr>
        </p:nvGraphicFramePr>
        <p:xfrm>
          <a:off x="838200" y="2476167"/>
          <a:ext cx="9221698" cy="3050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Worksheet" r:id="rId3" imgW="4953000" imgH="1638300" progId="Excel.Sheet.12">
                  <p:embed/>
                </p:oleObj>
              </mc:Choice>
              <mc:Fallback>
                <p:oleObj name="Worksheet" r:id="rId3" imgW="4953000" imgH="1638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476167"/>
                        <a:ext cx="9221698" cy="3050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IA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3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EC833-2D0E-7D48-B063-3878598B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Treasurers’ </a:t>
            </a:r>
            <a:r>
              <a:rPr lang="en-US" b="1" dirty="0" smtClean="0"/>
              <a:t>Report: 2019 </a:t>
            </a:r>
            <a:r>
              <a:rPr lang="en-US" b="1" dirty="0"/>
              <a:t>Budget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1905ED3E-4D71-5A4C-8877-FC34EEC71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363385"/>
              </p:ext>
            </p:extLst>
          </p:nvPr>
        </p:nvGraphicFramePr>
        <p:xfrm>
          <a:off x="443356" y="1357725"/>
          <a:ext cx="8353172" cy="513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1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58D546-7DBF-D741-BFEC-2D7B8BC0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641"/>
            <a:ext cx="10972800" cy="1143000"/>
          </a:xfrm>
        </p:spPr>
        <p:txBody>
          <a:bodyPr/>
          <a:lstStyle/>
          <a:p>
            <a:r>
              <a:rPr lang="en-US" b="1" dirty="0"/>
              <a:t>Treasurers’ </a:t>
            </a:r>
            <a:r>
              <a:rPr lang="en-US" b="1" dirty="0" smtClean="0"/>
              <a:t>Report: 2019 </a:t>
            </a:r>
            <a:r>
              <a:rPr lang="en-US" b="1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A5F1E8-E0ED-FC4C-8205-6F2427E7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823" y="1449294"/>
            <a:ext cx="3947459" cy="4064284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Total 2019 Budgeted Spend 157,945</a:t>
            </a:r>
            <a:endParaRPr lang="en-US" dirty="0"/>
          </a:p>
        </p:txBody>
      </p:sp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163641"/>
            <a:ext cx="6801223" cy="2740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18" y="3795059"/>
            <a:ext cx="6916298" cy="281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9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Marketing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26654" y="1600203"/>
            <a:ext cx="4755746" cy="4525963"/>
          </a:xfrm>
        </p:spPr>
        <p:txBody>
          <a:bodyPr/>
          <a:lstStyle/>
          <a:p>
            <a:r>
              <a:rPr lang="en-US" dirty="0" smtClean="0"/>
              <a:t>Introducing our new website!</a:t>
            </a:r>
          </a:p>
          <a:p>
            <a:r>
              <a:rPr lang="en-US" dirty="0" smtClean="0">
                <a:hlinkClick r:id="rId2"/>
              </a:rPr>
              <a:t>www.stjacobsvillage.com</a:t>
            </a:r>
            <a:endParaRPr lang="en-US" dirty="0" smtClean="0"/>
          </a:p>
          <a:p>
            <a:r>
              <a:rPr lang="en-US" dirty="0" smtClean="0"/>
              <a:t>If you haven’t already, please send in your info</a:t>
            </a:r>
            <a:endParaRPr lang="en-US" dirty="0"/>
          </a:p>
        </p:txBody>
      </p:sp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20" y="1403208"/>
            <a:ext cx="6217054" cy="53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1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Beautification and Maintenance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garbage/recycling bins, benches, and bridge planters </a:t>
            </a:r>
          </a:p>
          <a:p>
            <a:r>
              <a:rPr lang="en-US" dirty="0" smtClean="0"/>
              <a:t>Ontario Main Street Revitalization Fund </a:t>
            </a:r>
          </a:p>
          <a:p>
            <a:r>
              <a:rPr lang="en-US" dirty="0" smtClean="0"/>
              <a:t>King Street Beautification:</a:t>
            </a:r>
          </a:p>
          <a:p>
            <a:pPr lvl="1"/>
            <a:r>
              <a:rPr lang="en-US" dirty="0" smtClean="0"/>
              <a:t>Spring/summer flowers </a:t>
            </a:r>
          </a:p>
          <a:p>
            <a:pPr lvl="1"/>
            <a:r>
              <a:rPr lang="en-US" dirty="0" smtClean="0"/>
              <a:t>Winter decorations and greenery </a:t>
            </a:r>
          </a:p>
          <a:p>
            <a:r>
              <a:rPr lang="en-US" dirty="0"/>
              <a:t>Banners </a:t>
            </a:r>
            <a:r>
              <a:rPr lang="mr-IN" dirty="0"/>
              <a:t>–</a:t>
            </a:r>
            <a:r>
              <a:rPr lang="en-US" dirty="0"/>
              <a:t> Waterloo North Hydro </a:t>
            </a:r>
            <a:r>
              <a:rPr lang="en-US" dirty="0" smtClean="0"/>
              <a:t>(see next 3 slides)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856753" cy="343077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Beautification and Maintenance</a:t>
            </a:r>
            <a:endParaRPr lang="en-US" sz="3600" b="1" dirty="0"/>
          </a:p>
        </p:txBody>
      </p:sp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0"/>
            <a:ext cx="4977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Beautification and Maintenance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89" y="1417639"/>
            <a:ext cx="10964276" cy="4334714"/>
          </a:xfrm>
          <a:prstGeom prst="rect">
            <a:avLst/>
          </a:prstGeom>
        </p:spPr>
      </p:pic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4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Beautification and Maintenance</a:t>
            </a:r>
            <a:endParaRPr lang="en-US" b="1" dirty="0"/>
          </a:p>
        </p:txBody>
      </p:sp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5" y="1763059"/>
            <a:ext cx="12165861" cy="33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38955"/>
            <a:ext cx="1124471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prstClr val="black"/>
                </a:solidFill>
              </a:rPr>
              <a:t>2018 Sparkles Update</a:t>
            </a:r>
          </a:p>
          <a:p>
            <a:r>
              <a:rPr lang="en-US" sz="2300" dirty="0" smtClean="0">
                <a:solidFill>
                  <a:prstClr val="black"/>
                </a:solidFill>
              </a:rPr>
              <a:t>New </a:t>
            </a:r>
            <a:r>
              <a:rPr lang="en-US" sz="2300" dirty="0">
                <a:solidFill>
                  <a:prstClr val="black"/>
                </a:solidFill>
              </a:rPr>
              <a:t>last year was the </a:t>
            </a:r>
            <a:r>
              <a:rPr lang="en-US" sz="2300" dirty="0" err="1">
                <a:solidFill>
                  <a:prstClr val="black"/>
                </a:solidFill>
              </a:rPr>
              <a:t>Photobooth</a:t>
            </a:r>
            <a:r>
              <a:rPr lang="en-US" sz="2300" dirty="0">
                <a:solidFill>
                  <a:prstClr val="black"/>
                </a:solidFill>
              </a:rPr>
              <a:t> (located at the Mill) and Lutheran Church Tree Lighting </a:t>
            </a:r>
          </a:p>
          <a:p>
            <a:r>
              <a:rPr lang="en-US" sz="2300" dirty="0" smtClean="0">
                <a:solidFill>
                  <a:prstClr val="black"/>
                </a:solidFill>
              </a:rPr>
              <a:t>1015 </a:t>
            </a:r>
            <a:r>
              <a:rPr lang="en-US" sz="2300" dirty="0">
                <a:solidFill>
                  <a:prstClr val="black"/>
                </a:solidFill>
              </a:rPr>
              <a:t>ballots were filled out for the gift basket draw</a:t>
            </a:r>
          </a:p>
          <a:p>
            <a:r>
              <a:rPr lang="en-US" sz="2300" dirty="0" smtClean="0">
                <a:solidFill>
                  <a:prstClr val="black"/>
                </a:solidFill>
              </a:rPr>
              <a:t>Survey </a:t>
            </a:r>
            <a:r>
              <a:rPr lang="en-US" sz="2300" dirty="0">
                <a:solidFill>
                  <a:prstClr val="black"/>
                </a:solidFill>
              </a:rPr>
              <a:t>responses were all very positive and supportive of the event</a:t>
            </a:r>
          </a:p>
          <a:p>
            <a:r>
              <a:rPr lang="en-US" sz="2300" dirty="0">
                <a:solidFill>
                  <a:prstClr val="black"/>
                </a:solidFill>
              </a:rPr>
              <a:t>W</a:t>
            </a:r>
            <a:r>
              <a:rPr lang="en-US" sz="2300" dirty="0" smtClean="0">
                <a:solidFill>
                  <a:prstClr val="black"/>
                </a:solidFill>
              </a:rPr>
              <a:t>eather </a:t>
            </a:r>
            <a:r>
              <a:rPr lang="en-US" sz="2300" dirty="0">
                <a:solidFill>
                  <a:prstClr val="black"/>
                </a:solidFill>
              </a:rPr>
              <a:t>not </a:t>
            </a:r>
            <a:r>
              <a:rPr lang="en-US" sz="2300" dirty="0" err="1">
                <a:solidFill>
                  <a:prstClr val="black"/>
                </a:solidFill>
              </a:rPr>
              <a:t>favourable</a:t>
            </a:r>
            <a:r>
              <a:rPr lang="en-US" sz="2300" dirty="0">
                <a:solidFill>
                  <a:prstClr val="black"/>
                </a:solidFill>
              </a:rPr>
              <a:t> on the Thurs evening (hence Village saw a decrease in foot traffic</a:t>
            </a:r>
            <a:r>
              <a:rPr lang="en-US" sz="2300" dirty="0" smtClean="0">
                <a:solidFill>
                  <a:prstClr val="black"/>
                </a:solidFill>
              </a:rPr>
              <a:t>)</a:t>
            </a:r>
            <a:endParaRPr lang="en-US" sz="23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300" dirty="0" smtClean="0">
                <a:solidFill>
                  <a:prstClr val="black"/>
                </a:solidFill>
              </a:rPr>
              <a:t>Additions </a:t>
            </a:r>
            <a:r>
              <a:rPr lang="en-US" sz="2300" dirty="0">
                <a:solidFill>
                  <a:prstClr val="black"/>
                </a:solidFill>
              </a:rPr>
              <a:t>for 2019 Sparkles</a:t>
            </a:r>
          </a:p>
          <a:p>
            <a:r>
              <a:rPr lang="en-US" sz="2300" dirty="0" smtClean="0">
                <a:solidFill>
                  <a:prstClr val="black"/>
                </a:solidFill>
              </a:rPr>
              <a:t>Staying </a:t>
            </a:r>
            <a:r>
              <a:rPr lang="en-US" sz="2300" dirty="0">
                <a:solidFill>
                  <a:prstClr val="black"/>
                </a:solidFill>
              </a:rPr>
              <a:t>Open late until 9pm on Sat</a:t>
            </a:r>
          </a:p>
          <a:p>
            <a:r>
              <a:rPr lang="en-US" sz="2300" dirty="0" smtClean="0">
                <a:solidFill>
                  <a:prstClr val="black"/>
                </a:solidFill>
              </a:rPr>
              <a:t>Possible </a:t>
            </a:r>
            <a:r>
              <a:rPr lang="en-US" sz="2300" dirty="0">
                <a:solidFill>
                  <a:prstClr val="black"/>
                </a:solidFill>
              </a:rPr>
              <a:t>(Father Xmas)</a:t>
            </a:r>
          </a:p>
          <a:p>
            <a:r>
              <a:rPr lang="en-US" sz="2300" dirty="0" smtClean="0">
                <a:solidFill>
                  <a:prstClr val="black"/>
                </a:solidFill>
              </a:rPr>
              <a:t>More </a:t>
            </a:r>
            <a:r>
              <a:rPr lang="en-US" sz="2300" dirty="0">
                <a:solidFill>
                  <a:prstClr val="black"/>
                </a:solidFill>
              </a:rPr>
              <a:t>activities spread towards the south end of King Street</a:t>
            </a:r>
          </a:p>
          <a:p>
            <a:r>
              <a:rPr lang="en-US" sz="2300" dirty="0" smtClean="0">
                <a:solidFill>
                  <a:prstClr val="black"/>
                </a:solidFill>
              </a:rPr>
              <a:t>More </a:t>
            </a:r>
            <a:r>
              <a:rPr lang="en-US" sz="2300" dirty="0">
                <a:solidFill>
                  <a:prstClr val="black"/>
                </a:solidFill>
              </a:rPr>
              <a:t>food options throughout the Village ‘Pop-Ups’</a:t>
            </a:r>
          </a:p>
          <a:p>
            <a:endParaRPr lang="en-US" sz="2300" dirty="0">
              <a:solidFill>
                <a:prstClr val="black"/>
              </a:solidFill>
            </a:endParaRPr>
          </a:p>
          <a:p>
            <a:endParaRPr lang="en-US" sz="2300" dirty="0"/>
          </a:p>
        </p:txBody>
      </p:sp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Events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Events for 2019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Quilt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 err="1">
                <a:solidFill>
                  <a:prstClr val="black"/>
                </a:solidFill>
              </a:rPr>
              <a:t>Fibre</a:t>
            </a:r>
            <a:r>
              <a:rPr lang="en-US" dirty="0">
                <a:solidFill>
                  <a:prstClr val="black"/>
                </a:solidFill>
              </a:rPr>
              <a:t> Festival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Summer </a:t>
            </a:r>
            <a:r>
              <a:rPr lang="en-US" dirty="0">
                <a:solidFill>
                  <a:prstClr val="black"/>
                </a:solidFill>
              </a:rPr>
              <a:t>Solstice 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. Jacobs Sparkles 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NEW (Large Scale Event for 2020)</a:t>
            </a:r>
          </a:p>
          <a:p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lanning </a:t>
            </a:r>
            <a:r>
              <a:rPr lang="en-US" dirty="0">
                <a:solidFill>
                  <a:prstClr val="black"/>
                </a:solidFill>
              </a:rPr>
              <a:t>needs to start immediately </a:t>
            </a:r>
          </a:p>
          <a:p>
            <a:endParaRPr lang="en-US" dirty="0">
              <a:solidFill>
                <a:prstClr val="black"/>
              </a:solidFill>
              <a:latin typeface="Helvetica"/>
            </a:endParaRPr>
          </a:p>
          <a:p>
            <a:endParaRPr lang="en-US" dirty="0"/>
          </a:p>
        </p:txBody>
      </p:sp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9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301095"/>
            <a:ext cx="10660063" cy="13895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St. Jacobs BIA </a:t>
            </a:r>
            <a:r>
              <a:rPr lang="mr-IN" b="1" dirty="0"/>
              <a:t>–</a:t>
            </a:r>
            <a:r>
              <a:rPr lang="en-US" b="1" dirty="0"/>
              <a:t> </a:t>
            </a:r>
            <a:r>
              <a:rPr lang="en-US" b="1" dirty="0" smtClean="0"/>
              <a:t>2019 </a:t>
            </a:r>
            <a:r>
              <a:rPr lang="en-US" b="1" dirty="0"/>
              <a:t>Annual </a:t>
            </a:r>
            <a:br>
              <a:rPr lang="en-US" b="1" dirty="0"/>
            </a:br>
            <a:r>
              <a:rPr lang="en-US" b="1" dirty="0"/>
              <a:t>General Meeting of the membership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094641"/>
              </p:ext>
            </p:extLst>
          </p:nvPr>
        </p:nvGraphicFramePr>
        <p:xfrm>
          <a:off x="692768" y="2030210"/>
          <a:ext cx="9525564" cy="395391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695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0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301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AGENDA</a:t>
                      </a:r>
                    </a:p>
                  </a:txBody>
                  <a:tcPr>
                    <a:solidFill>
                      <a:srgbClr val="0B59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Welcome and </a:t>
                      </a:r>
                      <a:r>
                        <a:rPr lang="en-US" dirty="0" smtClean="0"/>
                        <a:t>Introduction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Edward </a:t>
                      </a:r>
                      <a:r>
                        <a:rPr lang="en-US" dirty="0" err="1"/>
                        <a:t>Denyer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Summary of activities </a:t>
                      </a:r>
                      <a:r>
                        <a:rPr lang="en-US" dirty="0" smtClean="0"/>
                        <a:t>and </a:t>
                      </a:r>
                      <a:r>
                        <a:rPr lang="en-US" dirty="0"/>
                        <a:t>accomplishments in </a:t>
                      </a:r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Edward </a:t>
                      </a:r>
                      <a:r>
                        <a:rPr lang="en-US" dirty="0" err="1" smtClean="0"/>
                        <a:t>Denyer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/>
                        <a:t>Election of new Board of management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Edward </a:t>
                      </a:r>
                      <a:r>
                        <a:rPr lang="en-US" dirty="0" err="1" smtClean="0"/>
                        <a:t>Denyer</a:t>
                      </a:r>
                      <a:endParaRPr lang="en-US" dirty="0"/>
                    </a:p>
                  </a:txBody>
                  <a:tcPr/>
                </a:tc>
              </a:tr>
              <a:tr h="360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Treasurers’ Report and Presentation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of </a:t>
                      </a:r>
                      <a:r>
                        <a:rPr lang="en-US" dirty="0" smtClean="0"/>
                        <a:t>2019 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Phil </a:t>
                      </a:r>
                      <a:r>
                        <a:rPr lang="en-US" dirty="0" err="1" smtClean="0"/>
                        <a:t>Hipkiss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2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+mn-lt"/>
                        </a:rPr>
                        <a:t>New initiatives for 2019 – </a:t>
                      </a:r>
                      <a:br>
                        <a:rPr lang="en-US" sz="1800" dirty="0" smtClean="0">
                          <a:solidFill>
                            <a:prstClr val="black"/>
                          </a:solidFill>
                          <a:latin typeface="+mn-lt"/>
                        </a:rPr>
                      </a:br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+mn-lt"/>
                        </a:rPr>
                        <a:t>Marketing, Beautification and Maintenance, Events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+mn-lt"/>
                        </a:rPr>
                        <a:t>Mike Palmer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+mn-lt"/>
                        </a:rPr>
                        <a:t>Phil </a:t>
                      </a:r>
                      <a:r>
                        <a:rPr lang="en-US" sz="1800" dirty="0" err="1" smtClean="0">
                          <a:solidFill>
                            <a:prstClr val="black"/>
                          </a:solidFill>
                          <a:latin typeface="+mn-lt"/>
                        </a:rPr>
                        <a:t>Hipkiss</a:t>
                      </a:r>
                      <a:endParaRPr lang="en-US" sz="1800" dirty="0" smtClean="0">
                        <a:solidFill>
                          <a:prstClr val="black"/>
                        </a:solidFill>
                        <a:latin typeface="+mn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+mn-lt"/>
                        </a:rPr>
                        <a:t>Craig Miller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2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+mn-lt"/>
                        </a:rPr>
                        <a:t>Special Projects -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+mn-lt"/>
                        </a:rPr>
                        <a:t>University of Waterloo,</a:t>
                      </a:r>
                      <a:r>
                        <a:rPr lang="en-US" sz="1800" baseline="0" dirty="0" smtClean="0">
                          <a:solidFill>
                            <a:prstClr val="black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prstClr val="black"/>
                          </a:solidFill>
                          <a:latin typeface="+mn-lt"/>
                        </a:rPr>
                        <a:t>Wilfrid</a:t>
                      </a:r>
                      <a:r>
                        <a:rPr lang="en-US" sz="1800" baseline="0" dirty="0" smtClean="0">
                          <a:solidFill>
                            <a:prstClr val="black"/>
                          </a:solidFill>
                          <a:latin typeface="+mn-lt"/>
                        </a:rPr>
                        <a:t> Laurier University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+mn-lt"/>
                        </a:rPr>
                        <a:t>Carrie Briscoe</a:t>
                      </a:r>
                      <a:br>
                        <a:rPr lang="en-US" sz="1800" dirty="0" smtClean="0">
                          <a:solidFill>
                            <a:prstClr val="black"/>
                          </a:solidFill>
                          <a:latin typeface="+mn-lt"/>
                        </a:rPr>
                      </a:br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+mn-lt"/>
                        </a:rPr>
                        <a:t>Edward </a:t>
                      </a:r>
                      <a:r>
                        <a:rPr lang="en-US" sz="1800" dirty="0" err="1" smtClean="0">
                          <a:solidFill>
                            <a:prstClr val="black"/>
                          </a:solidFill>
                          <a:latin typeface="+mn-lt"/>
                        </a:rPr>
                        <a:t>Denyer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3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Q&amp;A / Open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/>
                        <a:t>Bob Wilbur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0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University of Waterloo Community Partnership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34414" r="34414"/>
          <a:stretch>
            <a:fillRect/>
          </a:stretch>
        </p:blipFill>
        <p:spPr/>
      </p:pic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68" y="5118610"/>
            <a:ext cx="1536460" cy="15364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81628" y="1579512"/>
            <a:ext cx="8984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Tourism </a:t>
            </a:r>
            <a:r>
              <a:rPr lang="en-US" sz="2400" dirty="0"/>
              <a:t>department, Recreation and Leisure Studies, University of Waterloo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Involvement </a:t>
            </a:r>
            <a:r>
              <a:rPr lang="en-US" sz="2400" dirty="0"/>
              <a:t>in REC 280/480 course Winter term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Research goals and objectives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Data collection: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One-on-one interviews with key stakeholders in St. Jacobs 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Open-ended survey with St. Jacobs residents 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Community engagement workshops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Currently seeking and applying for grants to fund the pedagogical and community engagement research to sustain both projects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Announce Partnership Launch Party </a:t>
            </a:r>
            <a:r>
              <a:rPr lang="en-US" sz="2400" dirty="0" smtClean="0"/>
              <a:t>- </a:t>
            </a:r>
            <a:r>
              <a:rPr lang="en-US" sz="2400" b="1" dirty="0" smtClean="0"/>
              <a:t>March </a:t>
            </a:r>
            <a:r>
              <a:rPr lang="en-US" sz="2400" b="1" dirty="0"/>
              <a:t>13th </a:t>
            </a:r>
            <a:r>
              <a:rPr lang="en-US" sz="2400" b="1" dirty="0" smtClean="0"/>
              <a:t>6pm</a:t>
            </a:r>
            <a:r>
              <a:rPr lang="en-US" sz="2400" b="1" dirty="0"/>
              <a:t> </a:t>
            </a:r>
            <a:r>
              <a:rPr lang="en-US" sz="2400" dirty="0" smtClean="0"/>
              <a:t>at </a:t>
            </a:r>
            <a:r>
              <a:rPr lang="en-US" sz="2400" dirty="0"/>
              <a:t>Block Three Brewing </a:t>
            </a:r>
            <a:r>
              <a:rPr lang="en-US" sz="2400" dirty="0" smtClean="0"/>
              <a:t>Co.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464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Wilfrid</a:t>
            </a:r>
            <a:r>
              <a:rPr lang="en-US" b="1" dirty="0" smtClean="0"/>
              <a:t> Laurier University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Partnership with </a:t>
            </a:r>
            <a:r>
              <a:rPr lang="en-US" dirty="0" err="1" smtClean="0"/>
              <a:t>Lazaridis</a:t>
            </a:r>
            <a:r>
              <a:rPr lang="en-US" dirty="0" smtClean="0"/>
              <a:t> School of Business and Economics, MBA program. </a:t>
            </a:r>
          </a:p>
          <a:p>
            <a:r>
              <a:rPr lang="en-US" dirty="0" smtClean="0"/>
              <a:t>The </a:t>
            </a:r>
            <a:r>
              <a:rPr lang="en-US" dirty="0"/>
              <a:t>main objective of this project is to </a:t>
            </a:r>
            <a:r>
              <a:rPr lang="en-US" dirty="0" smtClean="0"/>
              <a:t>create the strategic </a:t>
            </a:r>
            <a:r>
              <a:rPr lang="en-US" dirty="0"/>
              <a:t>plan for St. Jacobs Village to help attract </a:t>
            </a:r>
            <a:r>
              <a:rPr lang="en-US" dirty="0" smtClean="0"/>
              <a:t>recurring visitors from </a:t>
            </a:r>
            <a:r>
              <a:rPr lang="en-US" dirty="0"/>
              <a:t>the surrounding areas. </a:t>
            </a:r>
            <a:endParaRPr lang="en-US" dirty="0" smtClean="0"/>
          </a:p>
          <a:p>
            <a:r>
              <a:rPr lang="en-US" dirty="0" smtClean="0"/>
              <a:t>Interviews and surveys will commence in the upcoming month.</a:t>
            </a:r>
          </a:p>
          <a:p>
            <a:endParaRPr lang="en-US" dirty="0"/>
          </a:p>
        </p:txBody>
      </p:sp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5" y="5118610"/>
            <a:ext cx="28829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65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 and A: Open Discussion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6471" r="-36471"/>
          <a:stretch>
            <a:fillRect/>
          </a:stretch>
        </p:blipFill>
        <p:spPr>
          <a:xfrm>
            <a:off x="609600" y="1600200"/>
            <a:ext cx="10972800" cy="4525963"/>
          </a:xfrm>
        </p:spPr>
      </p:pic>
      <p:pic>
        <p:nvPicPr>
          <p:cNvPr id="5" name="Picture 4" descr="BI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3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39847"/>
            <a:ext cx="10660063" cy="1389594"/>
          </a:xfrm>
        </p:spPr>
        <p:txBody>
          <a:bodyPr/>
          <a:lstStyle/>
          <a:p>
            <a:pPr algn="ctr"/>
            <a:r>
              <a:rPr lang="en-US" b="1" dirty="0"/>
              <a:t>St. Jacobs BIA - 2018 activities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4885" y="1390748"/>
            <a:ext cx="9824080" cy="689915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b="1" dirty="0"/>
              <a:t>BIA Management Team</a:t>
            </a:r>
          </a:p>
          <a:p>
            <a:pPr marL="342900" indent="-342900">
              <a:buFont typeface="Arial"/>
              <a:buChar char="•"/>
            </a:pPr>
            <a:r>
              <a:rPr lang="en-CA" sz="2400" dirty="0"/>
              <a:t>Bob Wilbur </a:t>
            </a:r>
            <a:r>
              <a:rPr lang="mr-IN" sz="2400" dirty="0"/>
              <a:t>–</a:t>
            </a:r>
            <a:r>
              <a:rPr lang="en-CA" sz="2400" dirty="0"/>
              <a:t> Executive Liaison </a:t>
            </a:r>
          </a:p>
          <a:p>
            <a:pPr marL="342900" indent="-342900">
              <a:buFont typeface="Arial"/>
              <a:buChar char="•"/>
            </a:pPr>
            <a:r>
              <a:rPr lang="en-CA" sz="2400" dirty="0"/>
              <a:t>Carrie Briscoe </a:t>
            </a:r>
            <a:r>
              <a:rPr lang="mr-IN" sz="2400" dirty="0"/>
              <a:t>–</a:t>
            </a:r>
            <a:r>
              <a:rPr lang="en-CA" sz="2400" dirty="0"/>
              <a:t> Coordinator </a:t>
            </a:r>
          </a:p>
          <a:p>
            <a:pPr marL="285750" indent="-285750">
              <a:buFont typeface="Wingdings" charset="2"/>
              <a:buChar char="Ø"/>
            </a:pPr>
            <a:endParaRPr lang="en-CA" sz="2400" dirty="0"/>
          </a:p>
          <a:p>
            <a:r>
              <a:rPr lang="en-CA" sz="2400" b="1" dirty="0"/>
              <a:t>Transition</a:t>
            </a:r>
          </a:p>
          <a:p>
            <a:pPr marL="342900" indent="-342900">
              <a:buFont typeface="Arial"/>
              <a:buChar char="•"/>
            </a:pPr>
            <a:r>
              <a:rPr lang="en-CA" sz="2400" dirty="0"/>
              <a:t>Levy Increase Project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Beautification and Maintenance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Bridge flowers and watering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Corn stalks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Winter greenery </a:t>
            </a:r>
          </a:p>
          <a:p>
            <a:pPr marL="342900" indent="-342900">
              <a:buFont typeface="Arial"/>
              <a:buChar char="•"/>
            </a:pPr>
            <a:r>
              <a:rPr lang="en-CA" sz="2400" dirty="0"/>
              <a:t>Garbage </a:t>
            </a:r>
            <a:r>
              <a:rPr lang="en-CA" sz="2400" dirty="0" smtClean="0"/>
              <a:t>Collection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Plans </a:t>
            </a:r>
            <a:r>
              <a:rPr lang="en-US" sz="2400" dirty="0"/>
              <a:t>for </a:t>
            </a:r>
            <a:r>
              <a:rPr lang="en-US" sz="2400" dirty="0" smtClean="0"/>
              <a:t>2019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Wingdings" charset="2"/>
              <a:buChar char="Ø"/>
            </a:pPr>
            <a:endParaRPr lang="en-US" sz="2400" dirty="0"/>
          </a:p>
          <a:p>
            <a:pPr marL="285750" indent="-285750">
              <a:buFont typeface="Wingdings" charset="2"/>
              <a:buChar char="Ø"/>
            </a:pPr>
            <a:endParaRPr lang="en-US" sz="2400" dirty="0" smtClean="0"/>
          </a:p>
          <a:p>
            <a:pPr marL="285750" indent="-285750">
              <a:buFont typeface="Wingdings" charset="2"/>
              <a:buChar char="Ø"/>
            </a:pPr>
            <a:endParaRPr lang="en-US" sz="2400" dirty="0"/>
          </a:p>
          <a:p>
            <a:pPr marL="285750" indent="-285750">
              <a:buFont typeface="Wingdings" charset="2"/>
              <a:buChar char="Ø"/>
            </a:pPr>
            <a:endParaRPr lang="en-US" sz="2400" dirty="0" smtClean="0"/>
          </a:p>
          <a:p>
            <a:r>
              <a:rPr lang="en-US" sz="2400" b="1" dirty="0" smtClean="0"/>
              <a:t>Events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CA" sz="2400" dirty="0"/>
              <a:t>Quilt &amp; Fibre Art Festival</a:t>
            </a:r>
          </a:p>
          <a:p>
            <a:pPr marL="342900" indent="-342900">
              <a:buFont typeface="Arial"/>
              <a:buChar char="•"/>
            </a:pPr>
            <a:r>
              <a:rPr lang="en-CA" sz="2400" dirty="0"/>
              <a:t>Amazing Race</a:t>
            </a:r>
          </a:p>
          <a:p>
            <a:pPr marL="342900" indent="-342900">
              <a:buFont typeface="Arial"/>
              <a:buChar char="•"/>
            </a:pPr>
            <a:r>
              <a:rPr lang="en-CA" sz="2400" dirty="0"/>
              <a:t>St. Jacobs </a:t>
            </a:r>
            <a:r>
              <a:rPr lang="en-CA" sz="2400" dirty="0" smtClean="0"/>
              <a:t>Sparkles</a:t>
            </a:r>
            <a:endParaRPr lang="en-CA" sz="2400" dirty="0"/>
          </a:p>
          <a:p>
            <a:pPr marL="342900" indent="-342900">
              <a:buFont typeface="Arial"/>
              <a:buChar char="•"/>
            </a:pPr>
            <a:r>
              <a:rPr lang="en-CA" sz="2400" dirty="0" smtClean="0"/>
              <a:t>Moonlight Madness </a:t>
            </a:r>
            <a:br>
              <a:rPr lang="en-CA" sz="2400" dirty="0" smtClean="0"/>
            </a:br>
            <a:endParaRPr lang="en-CA" sz="2400" dirty="0" smtClean="0"/>
          </a:p>
          <a:p>
            <a:r>
              <a:rPr lang="en-CA" sz="2400" b="1" dirty="0" smtClean="0"/>
              <a:t>Marketing </a:t>
            </a:r>
          </a:p>
          <a:p>
            <a:pPr marL="342900" indent="-342900">
              <a:buFont typeface="Arial"/>
              <a:buChar char="•"/>
            </a:pPr>
            <a:r>
              <a:rPr lang="en-CA" sz="2400" dirty="0" smtClean="0"/>
              <a:t>Quarry</a:t>
            </a:r>
          </a:p>
          <a:p>
            <a:pPr marL="342900" indent="-342900">
              <a:buFont typeface="Arial"/>
              <a:buChar char="•"/>
            </a:pPr>
            <a:r>
              <a:rPr lang="en-CA" sz="2400" dirty="0" smtClean="0"/>
              <a:t>Social media (next slide)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CA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Wingdings" charset="2"/>
              <a:buChar char="Ø"/>
            </a:pPr>
            <a:endParaRPr lang="en-US" sz="2400" dirty="0"/>
          </a:p>
        </p:txBody>
      </p:sp>
      <p:pic>
        <p:nvPicPr>
          <p:cNvPr id="6" name="Picture 5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2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DF2B60C2-0F8B-4E20-A99D-3A56B4F3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28" y="58773"/>
            <a:ext cx="8534400" cy="1507067"/>
          </a:xfrm>
        </p:spPr>
        <p:txBody>
          <a:bodyPr/>
          <a:lstStyle/>
          <a:p>
            <a:pPr algn="ctr"/>
            <a:r>
              <a:rPr lang="en-CA" b="1" dirty="0" smtClean="0"/>
              <a:t>Social Media </a:t>
            </a:r>
            <a:r>
              <a:rPr lang="en-US" b="1" dirty="0" smtClean="0"/>
              <a:t>Milestones</a:t>
            </a:r>
            <a:endParaRPr lang="en-US" b="1" dirty="0"/>
          </a:p>
        </p:txBody>
      </p:sp>
      <p:pic>
        <p:nvPicPr>
          <p:cNvPr id="8" name="Picture 7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30" y="1360941"/>
            <a:ext cx="1690688" cy="1690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30" y="3051629"/>
            <a:ext cx="1690688" cy="1690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30" y="4742317"/>
            <a:ext cx="1680768" cy="168076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785045"/>
              </p:ext>
            </p:extLst>
          </p:nvPr>
        </p:nvGraphicFramePr>
        <p:xfrm>
          <a:off x="3505843" y="1405764"/>
          <a:ext cx="6096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Facebook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Followers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5,383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5,811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Impressions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1,444,130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1,437,498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Engagements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11,352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17,414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Followers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Impressions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187,157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228,342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Engagements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6,232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Instagram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Followers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2,654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Impressions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351,463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Engagements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33,766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12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301095"/>
            <a:ext cx="10660063" cy="1389594"/>
          </a:xfrm>
        </p:spPr>
        <p:txBody>
          <a:bodyPr>
            <a:normAutofit/>
          </a:bodyPr>
          <a:lstStyle/>
          <a:p>
            <a:pPr algn="ctr"/>
            <a:r>
              <a:rPr lang="en-CA" b="1" dirty="0" smtClean="0"/>
              <a:t>New Board of Management</a:t>
            </a:r>
            <a:br>
              <a:rPr lang="en-CA" b="1" dirty="0" smtClean="0"/>
            </a:br>
            <a:r>
              <a:rPr lang="en-CA" sz="2800" dirty="0" smtClean="0"/>
              <a:t>(By-law states up to 10)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8284" y="1858236"/>
            <a:ext cx="10552709" cy="50783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Edward </a:t>
            </a:r>
            <a:r>
              <a:rPr lang="en-US" sz="2800" dirty="0" err="1" smtClean="0"/>
              <a:t>Denyer</a:t>
            </a:r>
            <a:r>
              <a:rPr lang="en-US" sz="2800" dirty="0" smtClean="0"/>
              <a:t>, Eco Coffe</a:t>
            </a:r>
            <a:r>
              <a:rPr lang="en-US" sz="2800" dirty="0"/>
              <a:t>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Craig Miller, </a:t>
            </a:r>
            <a:r>
              <a:rPr lang="en-US" sz="2800" dirty="0" err="1" smtClean="0"/>
              <a:t>Xclusive</a:t>
            </a:r>
            <a:r>
              <a:rPr lang="en-US" sz="2800" dirty="0" smtClean="0"/>
              <a:t> Elements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Bob </a:t>
            </a:r>
            <a:r>
              <a:rPr lang="en-US" sz="2800" dirty="0"/>
              <a:t>Wilbur, Strategic </a:t>
            </a:r>
            <a:r>
              <a:rPr lang="en-US" sz="2800" dirty="0" smtClean="0"/>
              <a:t>Perspectives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Brittany Burgess, La Crème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Michael Palmer, Quarry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Mike Good, Good’s Garage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Phil </a:t>
            </a:r>
            <a:r>
              <a:rPr lang="en-US" sz="2800" dirty="0" err="1" smtClean="0"/>
              <a:t>Hipkiss</a:t>
            </a:r>
            <a:r>
              <a:rPr lang="en-US" sz="2800" dirty="0" smtClean="0"/>
              <a:t>, Block Three Brewing Co.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Nick </a:t>
            </a:r>
            <a:r>
              <a:rPr lang="en-US" sz="2800" dirty="0" err="1" smtClean="0"/>
              <a:t>Benninger</a:t>
            </a:r>
            <a:r>
              <a:rPr lang="en-US" sz="2800" dirty="0" smtClean="0"/>
              <a:t>, Fat Sparrow Group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Fred </a:t>
            </a:r>
            <a:r>
              <a:rPr lang="en-US" sz="2800" dirty="0" err="1"/>
              <a:t>Redekop</a:t>
            </a:r>
            <a:r>
              <a:rPr lang="en-US" sz="2800" dirty="0"/>
              <a:t>, Councilor Woolwich </a:t>
            </a:r>
            <a:r>
              <a:rPr lang="en-US" sz="2800" dirty="0" smtClean="0"/>
              <a:t>Township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Vacant 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9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DEA48-3E57-AE48-83D2-A799B541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Treasurers</a:t>
            </a:r>
            <a:r>
              <a:rPr lang="en-US" b="1" dirty="0"/>
              <a:t>’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5911CA-B33F-A84C-8045-AF8526361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Highlights</a:t>
            </a:r>
          </a:p>
          <a:p>
            <a:r>
              <a:rPr lang="en-US" dirty="0"/>
              <a:t>2018 Recap </a:t>
            </a:r>
          </a:p>
          <a:p>
            <a:r>
              <a:rPr lang="en-US" dirty="0"/>
              <a:t>2019 Budget</a:t>
            </a:r>
          </a:p>
          <a:p>
            <a:pPr lvl="1"/>
            <a:r>
              <a:rPr lang="en-US" dirty="0"/>
              <a:t>Summary</a:t>
            </a:r>
          </a:p>
          <a:p>
            <a:pPr lvl="1"/>
            <a:r>
              <a:rPr lang="en-US" dirty="0"/>
              <a:t>Spending Analysis</a:t>
            </a:r>
          </a:p>
          <a:p>
            <a:pPr lvl="1"/>
            <a:r>
              <a:rPr lang="en-US" dirty="0"/>
              <a:t>Approval of Budget</a:t>
            </a:r>
          </a:p>
        </p:txBody>
      </p:sp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4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043575-48B0-7D43-A088-ABBA0231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Treasurers’ </a:t>
            </a:r>
            <a:r>
              <a:rPr lang="en-US" b="1" dirty="0" smtClean="0"/>
              <a:t>Report: Financial </a:t>
            </a:r>
            <a:r>
              <a:rPr lang="en-US" b="1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B912B4-405E-D747-BAE5-3D998A4DC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levy from $47.6k in 2018 to $120k in 2019</a:t>
            </a:r>
          </a:p>
          <a:p>
            <a:r>
              <a:rPr lang="en-US" dirty="0"/>
              <a:t>Transition of services &amp; responsibility continuing from </a:t>
            </a:r>
            <a:r>
              <a:rPr lang="en-US" dirty="0" smtClean="0"/>
              <a:t>Mercedes Corp. </a:t>
            </a:r>
            <a:r>
              <a:rPr lang="en-US" dirty="0"/>
              <a:t>to the St. Jacobs BIA</a:t>
            </a:r>
          </a:p>
          <a:p>
            <a:r>
              <a:rPr lang="en-US" dirty="0"/>
              <a:t>Recently </a:t>
            </a:r>
            <a:r>
              <a:rPr lang="en-US" dirty="0" smtClean="0"/>
              <a:t>awarded $</a:t>
            </a:r>
            <a:r>
              <a:rPr lang="en-US" dirty="0"/>
              <a:t>25k </a:t>
            </a:r>
            <a:r>
              <a:rPr lang="en-US" dirty="0" smtClean="0"/>
              <a:t>from the Main </a:t>
            </a:r>
            <a:r>
              <a:rPr lang="en-US" dirty="0"/>
              <a:t>Street Revitalization </a:t>
            </a:r>
            <a:r>
              <a:rPr lang="en-US" dirty="0" smtClean="0"/>
              <a:t>Initiative, through the Township </a:t>
            </a:r>
            <a:r>
              <a:rPr lang="en-US" dirty="0"/>
              <a:t>of Woolwich to contribute to the beautification plan (not reflected in the budget)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4" name="Picture 3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2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57ED78-3CDA-4042-ACA9-33BFE8FB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Treasurers’ </a:t>
            </a:r>
            <a:r>
              <a:rPr lang="en-US" b="1" dirty="0" smtClean="0"/>
              <a:t>Report: 2018 </a:t>
            </a:r>
            <a:r>
              <a:rPr lang="en-US" b="1" dirty="0"/>
              <a:t>Recap*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CAB9F9F7-4EF5-BC48-B48D-F8A6FC24F9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391492"/>
              </p:ext>
            </p:extLst>
          </p:nvPr>
        </p:nvGraphicFramePr>
        <p:xfrm>
          <a:off x="838199" y="1772984"/>
          <a:ext cx="4404614" cy="2771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Worksheet" r:id="rId3" imgW="2603500" imgH="1638300" progId="Excel.Sheet.12">
                  <p:embed/>
                </p:oleObj>
              </mc:Choice>
              <mc:Fallback>
                <p:oleObj name="Worksheet" r:id="rId3" imgW="2603500" imgH="1638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199" y="1772984"/>
                        <a:ext cx="4404614" cy="2771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6C6B4E-FF0A-734F-B07B-DAA59DF5092B}"/>
              </a:ext>
            </a:extLst>
          </p:cNvPr>
          <p:cNvSpPr txBox="1"/>
          <p:nvPr/>
        </p:nvSpPr>
        <p:spPr>
          <a:xfrm rot="10800000" flipV="1">
            <a:off x="838200" y="5629362"/>
            <a:ext cx="685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*Note: Figures are unaudited and subject to year-end review		</a:t>
            </a:r>
          </a:p>
        </p:txBody>
      </p:sp>
      <p:pic>
        <p:nvPicPr>
          <p:cNvPr id="5" name="Picture 4" descr="BIA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6489D864-E2D8-8D4A-B2DF-DD06204B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Treasurers’ </a:t>
            </a:r>
            <a:r>
              <a:rPr lang="en-US" b="1" dirty="0" smtClean="0"/>
              <a:t>Report: 2019 </a:t>
            </a:r>
            <a:r>
              <a:rPr lang="en-US" b="1" dirty="0"/>
              <a:t>Budget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B7D78670-33CE-D14D-89D5-16152F64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Process</a:t>
            </a:r>
          </a:p>
          <a:p>
            <a:r>
              <a:rPr lang="en-US" dirty="0" smtClean="0"/>
              <a:t>Beautification</a:t>
            </a:r>
            <a:r>
              <a:rPr lang="en-US" dirty="0"/>
              <a:t>, Marketing &amp; Events Subcommittees met as a team and submitted their desired spend for 2019</a:t>
            </a:r>
          </a:p>
          <a:p>
            <a:r>
              <a:rPr lang="en-US" dirty="0"/>
              <a:t>Each line item was assessed and discussed at the Board Level until a consensus for total spend</a:t>
            </a:r>
          </a:p>
          <a:p>
            <a:r>
              <a:rPr lang="en-US" dirty="0"/>
              <a:t>Opportunities identified for cost savings and direct contributions from our members and supporting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community </a:t>
            </a:r>
            <a:endParaRPr lang="en-US" dirty="0"/>
          </a:p>
        </p:txBody>
      </p:sp>
      <p:pic>
        <p:nvPicPr>
          <p:cNvPr id="5" name="Picture 4" descr="BI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33" y="5118610"/>
            <a:ext cx="1536460" cy="1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31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6487</TotalTime>
  <Words>580</Words>
  <Application>Microsoft Macintosh PowerPoint</Application>
  <PresentationFormat>Custom</PresentationFormat>
  <Paragraphs>165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Worksheet</vt:lpstr>
      <vt:lpstr>St. Jacobs BIA Annual General Meeting</vt:lpstr>
      <vt:lpstr>St. Jacobs BIA – 2019 Annual  General Meeting of the membership</vt:lpstr>
      <vt:lpstr>St. Jacobs BIA - 2018 activities</vt:lpstr>
      <vt:lpstr>Social Media Milestones</vt:lpstr>
      <vt:lpstr>New Board of Management (By-law states up to 10)</vt:lpstr>
      <vt:lpstr>Treasurers’ Report</vt:lpstr>
      <vt:lpstr>Treasurers’ Report: Financial Highlights</vt:lpstr>
      <vt:lpstr>Treasurers’ Report: 2018 Recap*</vt:lpstr>
      <vt:lpstr>Treasurers’ Report: 2019 Budget</vt:lpstr>
      <vt:lpstr>Treasurers’ Report: 2019 Budget</vt:lpstr>
      <vt:lpstr>Treasurers’ Report: 2019 Budget</vt:lpstr>
      <vt:lpstr>Treasurers’ Report: 2019 Budget</vt:lpstr>
      <vt:lpstr>Marketing</vt:lpstr>
      <vt:lpstr>Beautification and Maintenance</vt:lpstr>
      <vt:lpstr>Beautification and Maintenance</vt:lpstr>
      <vt:lpstr>Beautification and Maintenance</vt:lpstr>
      <vt:lpstr>Beautification and Maintenance</vt:lpstr>
      <vt:lpstr>Events</vt:lpstr>
      <vt:lpstr>Events continued</vt:lpstr>
      <vt:lpstr>University of Waterloo Community Partnership </vt:lpstr>
      <vt:lpstr>Wilfrid Laurier University</vt:lpstr>
      <vt:lpstr>Q and A: Open Discussion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Jacobs BIA Proposed Budget - 2016</dc:title>
  <dc:creator>Microsoft Office User</dc:creator>
  <cp:lastModifiedBy>Carrie Briscoe</cp:lastModifiedBy>
  <cp:revision>71</cp:revision>
  <dcterms:created xsi:type="dcterms:W3CDTF">2016-05-18T21:17:05Z</dcterms:created>
  <dcterms:modified xsi:type="dcterms:W3CDTF">2019-02-19T23:12:41Z</dcterms:modified>
</cp:coreProperties>
</file>